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7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70" r:id="rId9"/>
    <p:sldId id="272" r:id="rId10"/>
    <p:sldId id="273" r:id="rId11"/>
    <p:sldId id="274" r:id="rId12"/>
    <p:sldId id="263" r:id="rId13"/>
    <p:sldId id="262" r:id="rId14"/>
    <p:sldId id="280" r:id="rId15"/>
    <p:sldId id="275" r:id="rId16"/>
    <p:sldId id="278" r:id="rId17"/>
    <p:sldId id="268" r:id="rId18"/>
    <p:sldId id="269" r:id="rId19"/>
    <p:sldId id="279" r:id="rId20"/>
    <p:sldId id="282" r:id="rId21"/>
    <p:sldId id="28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4"/>
  </p:normalViewPr>
  <p:slideViewPr>
    <p:cSldViewPr>
      <p:cViewPr varScale="1">
        <p:scale>
          <a:sx n="125" d="100"/>
          <a:sy n="125" d="100"/>
        </p:scale>
        <p:origin x="21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3A7403D-CA39-0F41-A3C1-6986E15D56B8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83A72F42-D652-F146-908A-280A7C93F2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12FA28F9-095A-FD40-9A5E-4F91205C4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1E66DD63-6140-3D4B-9149-914E97390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EF0217B-4F05-934E-B848-26E16AB466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F9CD61CD-04C6-9B4A-984D-CB84B0FF3C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CC1FB6F0-0557-A64E-BE01-B8B2B4BF54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256FFD-C310-FA4F-9833-75818E1BA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88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7B38E4F-275E-2341-B4B1-D83A754B0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78C4295-B8DA-9A49-BCD3-C1C3B37423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4015A0E-52BF-6146-9F9C-EFDA4E1CC0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B5BB9-0A34-D843-9B8E-CAF379918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8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32DBFED-6B1B-5146-9CC2-BF17925EC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259E0F7-5E52-BA41-A698-F56FBDA9BA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E7BD377-216B-3A48-AC1C-3801CD318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7939-C1C6-CC41-BAC1-824653495F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189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E3A6085-2535-8443-AF31-CC6D53F29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D5F011-0800-D34F-ACB1-EFE7339AF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6010F6C-3BEA-C24B-9E44-3BAD46FD8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191DE-214F-7146-8BA7-E416137CB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68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F74B118-D7E4-0141-B41D-782ED9680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582DB83-E425-C247-9B56-73B39034B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FBFD5A5-E1A4-354C-9BA6-0DB5725990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EC1E-6118-E649-9E50-4536B37D8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81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011D86F-0C8A-F04D-97FD-FD83F47B9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F5C6549-87D5-DB4F-8823-1ED00B1C5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88643D6-2557-F34A-AD46-2136D4B3E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F6FE5-C683-CD44-B3BB-963CB61EC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50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CEA4A1B-DEF1-0246-B1CB-90DBBECB33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ABC582D-F1A8-664B-8CDE-93E5AD7B6C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396B753-604A-844F-A1C8-FD7BF9F8B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FE953-8A72-D14E-A84C-0A5C48628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5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1359B8E-1732-6342-9504-2AFBE5B68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C40E8D7-2B6F-6342-B877-A204512DAD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5A33AB0F-43FA-BD4D-B9AD-F6FA0DFCE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A7AFA-3204-0344-9A48-1E3C8AE89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60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3F2A352-16B5-5045-9735-5693BE72B8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2F8D88F-850D-8149-89B2-1CAD947E0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28CCAD4-196F-3549-A1A9-F86CD80104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30D67-65D5-134B-8675-512E4FCC3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3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CD4C49D2-11B0-2846-BC81-1C6EB7417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E479BEA-C7F9-BA46-B533-C68E17176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BFAE145-8778-BA49-AB06-9F5321E824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FDC16-FF5A-2A4A-8458-B1BB5964F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94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F7B442B-7438-B341-A8F1-390D85C16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8FE2864-C92E-2C49-9EF0-0A597A8C29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5D2C537-E071-C24F-A80F-3A5EA313B6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90506-2175-0844-8497-8EB7AEBE9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92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8DE2D94-0710-BA4E-B3AC-378797EC4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57EE9D7-C649-A14D-91D8-AD9A8F3B9A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DC3F525-18AE-6944-B829-135248FB6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73837-D4A3-304B-8ADD-EC6147D2A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89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541EE96-EC94-974F-805C-DA8CC7A583C1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CF9B9CB6-5660-6F47-9844-DC4AF8C6E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C86D1D7A-9963-EF4A-828B-89AFFAB09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E672A2F3-4508-394C-827F-8F802DA831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B1AFC62E-605A-6847-A367-57A29A47B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79E87A50-41E7-3041-B457-88E7C35A6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6135C9F2-D390-5B40-9381-8C13F86368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B5E6660C-2D01-2249-A469-742686C689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BF871B27-3CCC-C74A-9A1D-65BAE3F237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2B26A8-D30B-4942-8EAA-D56C78A8D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7BDFA840-17EA-5C44-883F-2C9E66A73E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228600"/>
            <a:ext cx="7239000" cy="2214563"/>
          </a:xfrm>
        </p:spPr>
        <p:txBody>
          <a:bodyPr/>
          <a:lstStyle/>
          <a:p>
            <a:pPr algn="r" eaLnBrk="1" hangingPunct="1"/>
            <a:r>
              <a:rPr lang="en-US" altLang="en-US"/>
              <a:t>Project Presentation</a:t>
            </a:r>
            <a:br>
              <a:rPr lang="en-US" altLang="en-US"/>
            </a:br>
            <a:r>
              <a:rPr lang="en-US" altLang="en-US"/>
              <a:t>“the name of your project”</a:t>
            </a:r>
            <a:br>
              <a:rPr lang="en-US" altLang="en-US"/>
            </a:br>
            <a:r>
              <a:rPr lang="en-US" altLang="en-US"/>
              <a:t>“the name of your supervisor”</a:t>
            </a:r>
            <a:br>
              <a:rPr lang="en-US" altLang="en-US"/>
            </a:br>
            <a:r>
              <a:rPr lang="en-US" altLang="en-US"/>
              <a:t>“Group ID”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28CF79BA-FE30-694B-A5F4-382B37A5BA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en-US" altLang="en-US" sz="2100"/>
              <a:t>Team Member 1</a:t>
            </a:r>
          </a:p>
          <a:p>
            <a:pPr algn="r" eaLnBrk="1" hangingPunct="1">
              <a:lnSpc>
                <a:spcPct val="80000"/>
              </a:lnSpc>
            </a:pPr>
            <a:r>
              <a:rPr lang="en-US" altLang="en-US" sz="2100"/>
              <a:t>Team Member 2</a:t>
            </a:r>
          </a:p>
          <a:p>
            <a:pPr algn="r" eaLnBrk="1" hangingPunct="1">
              <a:lnSpc>
                <a:spcPct val="80000"/>
              </a:lnSpc>
            </a:pPr>
            <a:r>
              <a:rPr lang="en-US" altLang="en-US" sz="2100"/>
              <a:t>Team Member 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F66CDDC7-5904-0447-AA98-DADA81C86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8683625" cy="1143000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Feature 3 – </a:t>
            </a:r>
            <a:r>
              <a:rPr lang="en-US" altLang="en-US" sz="3200" i="1"/>
              <a:t>you may have a</a:t>
            </a:r>
            <a:br>
              <a:rPr lang="en-US" altLang="en-US" sz="3200" i="1"/>
            </a:br>
            <a:r>
              <a:rPr lang="en-US" altLang="en-US" sz="3200" i="1"/>
              <a:t>separate slide for each feature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D9D20A55-8761-F34E-8D44-B3711BDF63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725987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This feature is shown using the screen capture (use Alt-PrtScr to capture a screen image) and explained within the context of the “typical user” </a:t>
            </a:r>
            <a:endParaRPr lang="en-US" altLang="en-US" sz="3200"/>
          </a:p>
        </p:txBody>
      </p:sp>
      <p:pic>
        <p:nvPicPr>
          <p:cNvPr id="23555" name="Picture 4" descr="rps_game_start">
            <a:extLst>
              <a:ext uri="{FF2B5EF4-FFF2-40B4-BE49-F238E27FC236}">
                <a16:creationId xmlns:a16="http://schemas.microsoft.com/office/drawing/2014/main" id="{4C72AFE5-133D-EB41-AF54-B9554D0CF17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676400"/>
            <a:ext cx="2197100" cy="4649788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7EE2E3E2-3E27-0444-B023-46203FEDA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8683625" cy="1143000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Feature 4 – </a:t>
            </a:r>
            <a:r>
              <a:rPr lang="en-US" altLang="en-US" sz="3200" i="1"/>
              <a:t>you may have a</a:t>
            </a:r>
            <a:br>
              <a:rPr lang="en-US" altLang="en-US" sz="3200" i="1"/>
            </a:br>
            <a:r>
              <a:rPr lang="en-US" altLang="en-US" sz="3200" i="1"/>
              <a:t>separate slide for each feature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574E305-0372-E24F-B56B-D44A0688D6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725987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This feature is shown using the screen capture (use Alt-PrtScr to capture a screen image) and explained within the context of the “typical user” </a:t>
            </a:r>
            <a:endParaRPr lang="en-US" altLang="en-US" sz="3200"/>
          </a:p>
        </p:txBody>
      </p:sp>
      <p:pic>
        <p:nvPicPr>
          <p:cNvPr id="24579" name="Picture 4" descr="rps_game_start">
            <a:extLst>
              <a:ext uri="{FF2B5EF4-FFF2-40B4-BE49-F238E27FC236}">
                <a16:creationId xmlns:a16="http://schemas.microsoft.com/office/drawing/2014/main" id="{93B2993C-ED43-084F-89C1-B718D2286E2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676400"/>
            <a:ext cx="2197100" cy="4649788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B5BA1385-8F82-4D4C-A265-07C07DAEE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Product Demo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E72A16AD-6590-204F-9610-ACDFDAF03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2500" b="1"/>
              <a:t>This might be a good place to break the power point presentation and do a demo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2500" b="1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500" b="1"/>
              <a:t>The Demo should take us through a typical “use” of the application – for example, use story telling – “Joe is driving to his friend’s house at 7605 N. Wabash – he’ll be leaving his office at 1200 NW Grand …”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E8B7DB4D-2867-B843-8F40-896A36DBA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The Architecture of the System 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8A904F7-B19A-8649-9202-1C1BFEA1F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are the major parts of the system?</a:t>
            </a:r>
          </a:p>
          <a:p>
            <a:pPr eaLnBrk="1" hangingPunct="1"/>
            <a:r>
              <a:rPr lang="en-US" altLang="en-US"/>
              <a:t>What does each part do? it’s inputs? it’s outputs?</a:t>
            </a:r>
          </a:p>
          <a:p>
            <a:pPr eaLnBrk="1" hangingPunct="1"/>
            <a:r>
              <a:rPr lang="en-US" altLang="en-US"/>
              <a:t>A picture would be nice here …</a:t>
            </a:r>
            <a:endParaRPr lang="en-US" altLang="en-US" b="1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C05C9675-E050-7F49-A05D-A49D3EA17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Customer Feedback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5A197C6F-7E3F-9F41-ABEC-8E5E020EB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 whatever feedback your customer shared with you:</a:t>
            </a:r>
          </a:p>
          <a:p>
            <a:pPr lvl="1" eaLnBrk="1" hangingPunct="1"/>
            <a:r>
              <a:rPr lang="en-US" altLang="en-US"/>
              <a:t>how well does it meet their needs</a:t>
            </a:r>
          </a:p>
          <a:p>
            <a:pPr lvl="1" eaLnBrk="1" hangingPunct="1"/>
            <a:r>
              <a:rPr lang="en-US" altLang="en-US"/>
              <a:t>future enhancements they’d like to see</a:t>
            </a:r>
          </a:p>
          <a:p>
            <a:pPr lvl="1" eaLnBrk="1" hangingPunct="1"/>
            <a:r>
              <a:rPr lang="en-US" altLang="en-US"/>
              <a:t>general feedback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7BE0475F-1D8B-C846-9935-4686B78A7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The Process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780472E8-41BF-DB49-81A4-AD58D5704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steps did you go through</a:t>
            </a:r>
          </a:p>
          <a:p>
            <a:pPr eaLnBrk="1" hangingPunct="1"/>
            <a:r>
              <a:rPr lang="en-US" altLang="en-US"/>
              <a:t>briefly define each step</a:t>
            </a:r>
          </a:p>
          <a:p>
            <a:pPr eaLnBrk="1" hangingPunct="1"/>
            <a:r>
              <a:rPr lang="en-US" altLang="en-US"/>
              <a:t>indicate how much time and effort went into the step (estimated per the project plan and actual)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545366FB-4A4D-674A-850E-F4E9A776B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  <a:noFill/>
        </p:spPr>
        <p:txBody>
          <a:bodyPr lIns="92075" tIns="46038" rIns="92075" bIns="46038" anchor="ctr"/>
          <a:lstStyle/>
          <a:p>
            <a:pPr algn="r" eaLnBrk="1" hangingPunct="1"/>
            <a:r>
              <a:rPr lang="en-US" altLang="en-US" sz="3200"/>
              <a:t>Show Your Schedule</a:t>
            </a:r>
            <a:br>
              <a:rPr lang="en-US" altLang="en-US" sz="3200"/>
            </a:br>
            <a:r>
              <a:rPr lang="en-US" altLang="en-US" sz="2000"/>
              <a:t>go to http://office.microsoft.com/en-us/templates/default.aspx</a:t>
            </a:r>
          </a:p>
        </p:txBody>
      </p:sp>
      <p:grpSp>
        <p:nvGrpSpPr>
          <p:cNvPr id="29698" name="Group 3">
            <a:extLst>
              <a:ext uri="{FF2B5EF4-FFF2-40B4-BE49-F238E27FC236}">
                <a16:creationId xmlns:a16="http://schemas.microsoft.com/office/drawing/2014/main" id="{01339D36-9771-C342-B82F-E5EAFBB469BF}"/>
              </a:ext>
            </a:extLst>
          </p:cNvPr>
          <p:cNvGrpSpPr>
            <a:grpSpLocks/>
          </p:cNvGrpSpPr>
          <p:nvPr/>
        </p:nvGrpSpPr>
        <p:grpSpPr bwMode="auto">
          <a:xfrm>
            <a:off x="671513" y="1600200"/>
            <a:ext cx="7772400" cy="4191000"/>
            <a:chOff x="423" y="1008"/>
            <a:chExt cx="4896" cy="2640"/>
          </a:xfrm>
        </p:grpSpPr>
        <p:sp>
          <p:nvSpPr>
            <p:cNvPr id="29700" name="Rectangle 4">
              <a:extLst>
                <a:ext uri="{FF2B5EF4-FFF2-40B4-BE49-F238E27FC236}">
                  <a16:creationId xmlns:a16="http://schemas.microsoft.com/office/drawing/2014/main" id="{1455C4FC-529A-7941-BD8C-39268463A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1012"/>
              <a:ext cx="4888" cy="26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9701" name="Rectangle 5">
              <a:extLst>
                <a:ext uri="{FF2B5EF4-FFF2-40B4-BE49-F238E27FC236}">
                  <a16:creationId xmlns:a16="http://schemas.microsoft.com/office/drawing/2014/main" id="{32734FF4-1388-3049-A4C6-2D0C425A1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1012"/>
              <a:ext cx="808" cy="3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 anchor="ctr"/>
            <a:lstStyle>
              <a:lvl1pPr defTabSz="12795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Palatino Linotype" panose="02040502050505030304" pitchFamily="18" charset="0"/>
                </a:rPr>
                <a:t>JAN</a:t>
              </a:r>
            </a:p>
          </p:txBody>
        </p:sp>
        <p:sp>
          <p:nvSpPr>
            <p:cNvPr id="29702" name="Rectangle 6">
              <a:extLst>
                <a:ext uri="{FF2B5EF4-FFF2-40B4-BE49-F238E27FC236}">
                  <a16:creationId xmlns:a16="http://schemas.microsoft.com/office/drawing/2014/main" id="{66475EB5-5EE4-A74C-8AFC-E21398616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3" y="1012"/>
              <a:ext cx="808" cy="3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 anchor="ctr"/>
            <a:lstStyle>
              <a:lvl1pPr defTabSz="12795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Palatino Linotype" panose="02040502050505030304" pitchFamily="18" charset="0"/>
                </a:rPr>
                <a:t>FEB</a:t>
              </a:r>
            </a:p>
          </p:txBody>
        </p:sp>
        <p:sp>
          <p:nvSpPr>
            <p:cNvPr id="29703" name="Rectangle 7">
              <a:extLst>
                <a:ext uri="{FF2B5EF4-FFF2-40B4-BE49-F238E27FC236}">
                  <a16:creationId xmlns:a16="http://schemas.microsoft.com/office/drawing/2014/main" id="{ED0A2F18-01CB-194D-863E-0624C2119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9" y="1012"/>
              <a:ext cx="808" cy="3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 anchor="ctr"/>
            <a:lstStyle>
              <a:lvl1pPr defTabSz="12795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Palatino Linotype" panose="02040502050505030304" pitchFamily="18" charset="0"/>
                </a:rPr>
                <a:t>MAR</a:t>
              </a:r>
            </a:p>
          </p:txBody>
        </p:sp>
        <p:sp>
          <p:nvSpPr>
            <p:cNvPr id="29704" name="Rectangle 8">
              <a:extLst>
                <a:ext uri="{FF2B5EF4-FFF2-40B4-BE49-F238E27FC236}">
                  <a16:creationId xmlns:a16="http://schemas.microsoft.com/office/drawing/2014/main" id="{78A4B6FB-8190-1F44-BF15-56B8BC8F2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5" y="1012"/>
              <a:ext cx="808" cy="3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 anchor="ctr"/>
            <a:lstStyle>
              <a:lvl1pPr defTabSz="12795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Palatino Linotype" panose="02040502050505030304" pitchFamily="18" charset="0"/>
                </a:rPr>
                <a:t>APR</a:t>
              </a:r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60DD3486-EDFD-714E-983E-F4BA0495F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1" y="1012"/>
              <a:ext cx="808" cy="3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 anchor="ctr"/>
            <a:lstStyle>
              <a:lvl1pPr defTabSz="12795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Palatino Linotype" panose="02040502050505030304" pitchFamily="18" charset="0"/>
                </a:rPr>
                <a:t>MAY</a:t>
              </a: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B99C2906-43B7-9343-A21C-8237EA8AC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7" y="1012"/>
              <a:ext cx="808" cy="3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8588" tIns="65088" rIns="128588" bIns="65088" anchor="ctr"/>
            <a:lstStyle>
              <a:lvl1pPr defTabSz="1279525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defTabSz="1279525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defTabSz="127952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defTabSz="1279525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defTabSz="1279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Palatino Linotype" panose="02040502050505030304" pitchFamily="18" charset="0"/>
                </a:rPr>
                <a:t>JUN</a:t>
              </a:r>
            </a:p>
          </p:txBody>
        </p:sp>
        <p:sp>
          <p:nvSpPr>
            <p:cNvPr id="29707" name="Line 11">
              <a:extLst>
                <a:ext uri="{FF2B5EF4-FFF2-40B4-BE49-F238E27FC236}">
                  <a16:creationId xmlns:a16="http://schemas.microsoft.com/office/drawing/2014/main" id="{E1E18318-9244-6E40-BD20-0EDAEC110A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9" y="1008"/>
              <a:ext cx="0" cy="264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2">
              <a:extLst>
                <a:ext uri="{FF2B5EF4-FFF2-40B4-BE49-F238E27FC236}">
                  <a16:creationId xmlns:a16="http://schemas.microsoft.com/office/drawing/2014/main" id="{C7CD2649-F171-A34F-B9F9-A6AC04B3E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1008"/>
              <a:ext cx="0" cy="264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3">
              <a:extLst>
                <a:ext uri="{FF2B5EF4-FFF2-40B4-BE49-F238E27FC236}">
                  <a16:creationId xmlns:a16="http://schemas.microsoft.com/office/drawing/2014/main" id="{9CB823D7-993B-E94F-BD2C-3A9CDE160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1" y="1008"/>
              <a:ext cx="0" cy="264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4">
              <a:extLst>
                <a:ext uri="{FF2B5EF4-FFF2-40B4-BE49-F238E27FC236}">
                  <a16:creationId xmlns:a16="http://schemas.microsoft.com/office/drawing/2014/main" id="{D995753A-DCF9-F744-824E-D430BEE71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1008"/>
              <a:ext cx="0" cy="264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5">
              <a:extLst>
                <a:ext uri="{FF2B5EF4-FFF2-40B4-BE49-F238E27FC236}">
                  <a16:creationId xmlns:a16="http://schemas.microsoft.com/office/drawing/2014/main" id="{52C503DA-E6C7-4746-8CE8-BDBEC64251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3" y="1008"/>
              <a:ext cx="0" cy="264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Rectangle 16">
              <a:extLst>
                <a:ext uri="{FF2B5EF4-FFF2-40B4-BE49-F238E27FC236}">
                  <a16:creationId xmlns:a16="http://schemas.microsoft.com/office/drawing/2014/main" id="{F30D7A8D-209E-594F-BCDD-FEAC657B3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440"/>
              <a:ext cx="75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Palatino Linotype" panose="02040502050505030304" pitchFamily="18" charset="0"/>
                </a:rPr>
                <a:t>Sample Text</a:t>
              </a:r>
            </a:p>
          </p:txBody>
        </p:sp>
        <p:sp>
          <p:nvSpPr>
            <p:cNvPr id="29713" name="Rectangle 17">
              <a:extLst>
                <a:ext uri="{FF2B5EF4-FFF2-40B4-BE49-F238E27FC236}">
                  <a16:creationId xmlns:a16="http://schemas.microsoft.com/office/drawing/2014/main" id="{A2F086D0-AEB8-BB4F-9F2B-4054CC2EF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" y="1012"/>
              <a:ext cx="4888" cy="263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3026" name="AutoShape 18">
              <a:extLst>
                <a:ext uri="{FF2B5EF4-FFF2-40B4-BE49-F238E27FC236}">
                  <a16:creationId xmlns:a16="http://schemas.microsoft.com/office/drawing/2014/main" id="{A6EC527F-F1FA-0843-A938-BF9B5AEFC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536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9715" name="AutoShape 19">
              <a:extLst>
                <a:ext uri="{FF2B5EF4-FFF2-40B4-BE49-F238E27FC236}">
                  <a16:creationId xmlns:a16="http://schemas.microsoft.com/office/drawing/2014/main" id="{32F0555F-8809-1C49-8E40-6D4C2068C801}"/>
                </a:ext>
              </a:extLst>
            </p:cNvPr>
            <p:cNvCxnSpPr>
              <a:cxnSpLocks noChangeShapeType="1"/>
              <a:stCxn id="43028" idx="4"/>
              <a:endCxn id="43026" idx="2"/>
            </p:cNvCxnSpPr>
            <p:nvPr/>
          </p:nvCxnSpPr>
          <p:spPr bwMode="auto">
            <a:xfrm>
              <a:off x="696" y="1596"/>
              <a:ext cx="600" cy="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28" name="AutoShape 20">
              <a:extLst>
                <a:ext uri="{FF2B5EF4-FFF2-40B4-BE49-F238E27FC236}">
                  <a16:creationId xmlns:a16="http://schemas.microsoft.com/office/drawing/2014/main" id="{5AEA9CB2-9D12-6B41-A75B-CE2C98BAE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536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7" name="Line 21">
              <a:extLst>
                <a:ext uri="{FF2B5EF4-FFF2-40B4-BE49-F238E27FC236}">
                  <a16:creationId xmlns:a16="http://schemas.microsoft.com/office/drawing/2014/main" id="{2BB69245-A824-EE4D-9812-71DA9683E9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" y="1344"/>
              <a:ext cx="489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Rectangle 22">
              <a:extLst>
                <a:ext uri="{FF2B5EF4-FFF2-40B4-BE49-F238E27FC236}">
                  <a16:creationId xmlns:a16="http://schemas.microsoft.com/office/drawing/2014/main" id="{6654D4E0-961A-8B41-80CC-86F8E4D69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68"/>
              <a:ext cx="75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Palatino Linotype" panose="02040502050505030304" pitchFamily="18" charset="0"/>
                </a:rPr>
                <a:t>Sample Text</a:t>
              </a:r>
            </a:p>
          </p:txBody>
        </p:sp>
        <p:sp>
          <p:nvSpPr>
            <p:cNvPr id="43031" name="AutoShape 23">
              <a:extLst>
                <a:ext uri="{FF2B5EF4-FFF2-40B4-BE49-F238E27FC236}">
                  <a16:creationId xmlns:a16="http://schemas.microsoft.com/office/drawing/2014/main" id="{3E389DC2-8730-D545-965D-AC1CF625A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064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9720" name="AutoShape 24">
              <a:extLst>
                <a:ext uri="{FF2B5EF4-FFF2-40B4-BE49-F238E27FC236}">
                  <a16:creationId xmlns:a16="http://schemas.microsoft.com/office/drawing/2014/main" id="{442B41A2-AC47-B843-974D-C936FFFDB8AE}"/>
                </a:ext>
              </a:extLst>
            </p:cNvPr>
            <p:cNvCxnSpPr>
              <a:cxnSpLocks noChangeShapeType="1"/>
              <a:stCxn id="43033" idx="4"/>
              <a:endCxn id="43031" idx="2"/>
            </p:cNvCxnSpPr>
            <p:nvPr/>
          </p:nvCxnSpPr>
          <p:spPr bwMode="auto">
            <a:xfrm>
              <a:off x="1368" y="2124"/>
              <a:ext cx="1032" cy="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33" name="AutoShape 25">
              <a:extLst>
                <a:ext uri="{FF2B5EF4-FFF2-40B4-BE49-F238E27FC236}">
                  <a16:creationId xmlns:a16="http://schemas.microsoft.com/office/drawing/2014/main" id="{E370785D-4002-7342-927F-28C36F7B9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064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34" name="AutoShape 26">
              <a:extLst>
                <a:ext uri="{FF2B5EF4-FFF2-40B4-BE49-F238E27FC236}">
                  <a16:creationId xmlns:a16="http://schemas.microsoft.com/office/drawing/2014/main" id="{32103703-76A1-4643-B808-C6263D1C7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794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23" name="Rectangle 27">
              <a:extLst>
                <a:ext uri="{FF2B5EF4-FFF2-40B4-BE49-F238E27FC236}">
                  <a16:creationId xmlns:a16="http://schemas.microsoft.com/office/drawing/2014/main" id="{30C8320A-6322-4B43-8BF6-4233AF7E4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0" y="2298"/>
              <a:ext cx="75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Palatino Linotype" panose="02040502050505030304" pitchFamily="18" charset="0"/>
                </a:rPr>
                <a:t>Sample Text</a:t>
              </a:r>
            </a:p>
          </p:txBody>
        </p:sp>
        <p:sp>
          <p:nvSpPr>
            <p:cNvPr id="43036" name="AutoShape 28">
              <a:extLst>
                <a:ext uri="{FF2B5EF4-FFF2-40B4-BE49-F238E27FC236}">
                  <a16:creationId xmlns:a16="http://schemas.microsoft.com/office/drawing/2014/main" id="{CC999E8C-57EC-4148-AB85-82B8C3DAB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" y="2394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9725" name="AutoShape 29">
              <a:extLst>
                <a:ext uri="{FF2B5EF4-FFF2-40B4-BE49-F238E27FC236}">
                  <a16:creationId xmlns:a16="http://schemas.microsoft.com/office/drawing/2014/main" id="{2401B7A8-AC5F-2743-B48C-1A94903E5AF0}"/>
                </a:ext>
              </a:extLst>
            </p:cNvPr>
            <p:cNvCxnSpPr>
              <a:cxnSpLocks noChangeShapeType="1"/>
              <a:stCxn id="43038" idx="4"/>
              <a:endCxn id="43036" idx="2"/>
            </p:cNvCxnSpPr>
            <p:nvPr/>
          </p:nvCxnSpPr>
          <p:spPr bwMode="auto">
            <a:xfrm>
              <a:off x="1986" y="2454"/>
              <a:ext cx="696" cy="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38" name="AutoShape 30">
              <a:extLst>
                <a:ext uri="{FF2B5EF4-FFF2-40B4-BE49-F238E27FC236}">
                  <a16:creationId xmlns:a16="http://schemas.microsoft.com/office/drawing/2014/main" id="{4F6C3D77-2D87-4B4A-A3CF-8DA6FF457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" y="2394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27" name="Rectangle 31">
              <a:extLst>
                <a:ext uri="{FF2B5EF4-FFF2-40B4-BE49-F238E27FC236}">
                  <a16:creationId xmlns:a16="http://schemas.microsoft.com/office/drawing/2014/main" id="{32DF1C9E-2919-2445-8854-0AC47900E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610"/>
              <a:ext cx="75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Palatino Linotype" panose="02040502050505030304" pitchFamily="18" charset="0"/>
                </a:rPr>
                <a:t>Sample Text</a:t>
              </a:r>
            </a:p>
          </p:txBody>
        </p:sp>
        <p:sp>
          <p:nvSpPr>
            <p:cNvPr id="43040" name="AutoShape 32">
              <a:extLst>
                <a:ext uri="{FF2B5EF4-FFF2-40B4-BE49-F238E27FC236}">
                  <a16:creationId xmlns:a16="http://schemas.microsoft.com/office/drawing/2014/main" id="{41201976-3B2F-A448-AB99-1FE42F0C5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06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9729" name="AutoShape 33">
              <a:extLst>
                <a:ext uri="{FF2B5EF4-FFF2-40B4-BE49-F238E27FC236}">
                  <a16:creationId xmlns:a16="http://schemas.microsoft.com/office/drawing/2014/main" id="{322A815E-3DEB-2542-8B31-EF2F5E2FD125}"/>
                </a:ext>
              </a:extLst>
            </p:cNvPr>
            <p:cNvCxnSpPr>
              <a:cxnSpLocks noChangeShapeType="1"/>
              <a:stCxn id="43042" idx="4"/>
              <a:endCxn id="43040" idx="2"/>
            </p:cNvCxnSpPr>
            <p:nvPr/>
          </p:nvCxnSpPr>
          <p:spPr bwMode="auto">
            <a:xfrm>
              <a:off x="2184" y="2766"/>
              <a:ext cx="1272" cy="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42" name="AutoShape 34">
              <a:extLst>
                <a:ext uri="{FF2B5EF4-FFF2-40B4-BE49-F238E27FC236}">
                  <a16:creationId xmlns:a16="http://schemas.microsoft.com/office/drawing/2014/main" id="{43167FED-C3FA-9042-B645-11812BCC3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706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3" name="AutoShape 35">
              <a:extLst>
                <a:ext uri="{FF2B5EF4-FFF2-40B4-BE49-F238E27FC236}">
                  <a16:creationId xmlns:a16="http://schemas.microsoft.com/office/drawing/2014/main" id="{E9734A1E-0626-6F4D-AB41-68AEA8F29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946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32" name="Rectangle 36">
              <a:extLst>
                <a:ext uri="{FF2B5EF4-FFF2-40B4-BE49-F238E27FC236}">
                  <a16:creationId xmlns:a16="http://schemas.microsoft.com/office/drawing/2014/main" id="{28EF95D8-15B7-1E4C-9B5F-DBBE6E971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090"/>
              <a:ext cx="75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Palatino Linotype" panose="02040502050505030304" pitchFamily="18" charset="0"/>
                </a:rPr>
                <a:t>Sample Text</a:t>
              </a:r>
            </a:p>
          </p:txBody>
        </p:sp>
        <p:sp>
          <p:nvSpPr>
            <p:cNvPr id="43045" name="AutoShape 37">
              <a:extLst>
                <a:ext uri="{FF2B5EF4-FFF2-40B4-BE49-F238E27FC236}">
                  <a16:creationId xmlns:a16="http://schemas.microsoft.com/office/drawing/2014/main" id="{7D171C0C-785A-C843-8C45-B7EE551B4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186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29734" name="AutoShape 38">
              <a:extLst>
                <a:ext uri="{FF2B5EF4-FFF2-40B4-BE49-F238E27FC236}">
                  <a16:creationId xmlns:a16="http://schemas.microsoft.com/office/drawing/2014/main" id="{1F3E3D50-E9C2-9B4C-A20A-F54C16927FF5}"/>
                </a:ext>
              </a:extLst>
            </p:cNvPr>
            <p:cNvCxnSpPr>
              <a:cxnSpLocks noChangeShapeType="1"/>
              <a:stCxn id="43047" idx="4"/>
              <a:endCxn id="43045" idx="2"/>
            </p:cNvCxnSpPr>
            <p:nvPr/>
          </p:nvCxnSpPr>
          <p:spPr bwMode="auto">
            <a:xfrm>
              <a:off x="3000" y="3246"/>
              <a:ext cx="1272" cy="0"/>
            </a:xfrm>
            <a:prstGeom prst="straightConnector1">
              <a:avLst/>
            </a:prstGeom>
            <a:noFill/>
            <a:ln w="63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47" name="AutoShape 39">
              <a:extLst>
                <a:ext uri="{FF2B5EF4-FFF2-40B4-BE49-F238E27FC236}">
                  <a16:creationId xmlns:a16="http://schemas.microsoft.com/office/drawing/2014/main" id="{F585EE28-ECD0-5340-9BB1-71D6174BC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186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48" name="AutoShape 40">
              <a:extLst>
                <a:ext uri="{FF2B5EF4-FFF2-40B4-BE49-F238E27FC236}">
                  <a16:creationId xmlns:a16="http://schemas.microsoft.com/office/drawing/2014/main" id="{682B7531-A3E0-9B42-8557-811E8A76C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3390"/>
              <a:ext cx="96" cy="9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chemeClr val="tx2">
                    <a:gamma/>
                    <a:tint val="0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37" name="Rectangle 41">
              <a:extLst>
                <a:ext uri="{FF2B5EF4-FFF2-40B4-BE49-F238E27FC236}">
                  <a16:creationId xmlns:a16="http://schemas.microsoft.com/office/drawing/2014/main" id="{EBE3AFDA-1585-764E-9E46-173CCB27B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360"/>
              <a:ext cx="48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Palatino Linotype" panose="02040502050505030304" pitchFamily="18" charset="0"/>
                </a:rPr>
                <a:t>On Time!</a:t>
              </a:r>
            </a:p>
          </p:txBody>
        </p:sp>
      </p:grpSp>
      <p:sp>
        <p:nvSpPr>
          <p:cNvPr id="29699" name="Rectangle 42">
            <a:extLst>
              <a:ext uri="{FF2B5EF4-FFF2-40B4-BE49-F238E27FC236}">
                <a16:creationId xmlns:a16="http://schemas.microsoft.com/office/drawing/2014/main" id="{B38A4FDA-54AA-5F47-BA41-C9F2BF32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438400"/>
            <a:ext cx="2286000" cy="64611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t>To edit the timeline, select the timeline object, and then click </a:t>
            </a:r>
            <a:r>
              <a:rPr lang="en-US" altLang="en-US" sz="1200" b="1">
                <a:solidFill>
                  <a:srgbClr val="000000"/>
                </a:solidFill>
                <a:latin typeface="Palatino Linotype" panose="02040502050505030304" pitchFamily="18" charset="0"/>
              </a:rPr>
              <a:t>Ungroup</a:t>
            </a:r>
            <a:r>
              <a:rPr lang="en-US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t> on the </a:t>
            </a:r>
            <a:r>
              <a:rPr lang="en-US" altLang="en-US" sz="1200" b="1">
                <a:solidFill>
                  <a:srgbClr val="000000"/>
                </a:solidFill>
                <a:latin typeface="Palatino Linotype" panose="02040502050505030304" pitchFamily="18" charset="0"/>
              </a:rPr>
              <a:t>Draw</a:t>
            </a:r>
            <a:r>
              <a:rPr lang="en-US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t> menu.</a:t>
            </a:r>
          </a:p>
        </p:txBody>
      </p:sp>
    </p:spTree>
  </p:cSld>
  <p:clrMapOvr>
    <a:masterClrMapping/>
  </p:clrMapOvr>
  <p:transition spd="slow"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9EE7FC83-EABB-9648-BF17-C8B713576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8683625" cy="1143000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Additional enhancements - additional enhancements that could be made? 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A793273B-E33E-1E43-945C-7C7E458F4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Future enhancements</a:t>
            </a:r>
          </a:p>
          <a:p>
            <a:pPr lvl="1" eaLnBrk="1" hangingPunct="1"/>
            <a:r>
              <a:rPr lang="en-US" altLang="en-US"/>
              <a:t>Optionally list stations that accept user’s gas cards</a:t>
            </a:r>
          </a:p>
          <a:p>
            <a:pPr lvl="1" eaLnBrk="1" hangingPunct="1"/>
            <a:r>
              <a:rPr lang="en-US" altLang="en-US"/>
              <a:t>Option to only list stations that sell diesel</a:t>
            </a:r>
          </a:p>
          <a:p>
            <a:pPr lvl="1" eaLnBrk="1" hangingPunct="1"/>
            <a:r>
              <a:rPr lang="en-US" altLang="en-US"/>
              <a:t>Allow user to enter nearest intersection of highway milepost marker and provide a list of the ten closest stations ordered by gas price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86C8EDF0-7068-8549-8CD7-98FB10A0F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z="3200"/>
              <a:t>Project Dynamics -</a:t>
            </a:r>
            <a:r>
              <a:rPr lang="en-US" altLang="en-US" sz="3200" i="1"/>
              <a:t>How did your team divide up the work?</a:t>
            </a:r>
            <a:r>
              <a:rPr lang="en-US" altLang="en-US" sz="3200"/>
              <a:t> 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7EDEFDD0-1667-C941-BE15-D3E3B3A0F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Team member 1:</a:t>
            </a:r>
          </a:p>
          <a:p>
            <a:pPr lvl="1" eaLnBrk="1" hangingPunct="1"/>
            <a:r>
              <a:rPr lang="en-US" altLang="en-US"/>
              <a:t>Gathered user information, responsible for reverse engineering site</a:t>
            </a:r>
          </a:p>
          <a:p>
            <a:pPr eaLnBrk="1" hangingPunct="1"/>
            <a:r>
              <a:rPr lang="en-US" altLang="en-US"/>
              <a:t>Team member 2:</a:t>
            </a:r>
          </a:p>
          <a:p>
            <a:pPr lvl="1" eaLnBrk="1" hangingPunct="1"/>
            <a:r>
              <a:rPr lang="en-US" altLang="en-US"/>
              <a:t>Wrote proxy, designed intermediate database</a:t>
            </a:r>
          </a:p>
          <a:p>
            <a:pPr eaLnBrk="1" hangingPunct="1"/>
            <a:r>
              <a:rPr lang="en-US" altLang="en-US"/>
              <a:t>Team member 3:</a:t>
            </a:r>
          </a:p>
          <a:p>
            <a:pPr lvl="1" eaLnBrk="1" hangingPunct="1"/>
            <a:r>
              <a:rPr lang="en-US" altLang="en-US"/>
              <a:t>Did some other stuff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13B9E468-16EB-144C-8D9E-259112020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Lesson Learned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455D1BD6-9D46-ED4E-ADAC-C2882ADDF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Lesson 1</a:t>
            </a:r>
          </a:p>
          <a:p>
            <a:pPr eaLnBrk="1" hangingPunct="1"/>
            <a:r>
              <a:rPr lang="en-US" altLang="en-US"/>
              <a:t>Lesson 2</a:t>
            </a:r>
          </a:p>
          <a:p>
            <a:pPr eaLnBrk="1" hangingPunct="1"/>
            <a:r>
              <a:rPr lang="en-US" altLang="en-US"/>
              <a:t>Lesson 3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539769DD-88DA-9646-B190-B73372F99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Sample Slides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4F5CA47B-79D3-8548-B474-2992FC7BA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313613" cy="4649788"/>
          </a:xfrm>
        </p:spPr>
        <p:txBody>
          <a:bodyPr/>
          <a:lstStyle/>
          <a:p>
            <a:pPr eaLnBrk="1" hangingPunct="1"/>
            <a:r>
              <a:rPr lang="en-US" altLang="en-US" sz="2500"/>
              <a:t>The following slides are samples of what your presentation should cover. I’m using a fake example involving an app that provides info on where a person can get cheap gas in places where you might need to see an example</a:t>
            </a:r>
          </a:p>
          <a:p>
            <a:pPr lvl="1" eaLnBrk="1" hangingPunct="1"/>
            <a:r>
              <a:rPr lang="en-US" altLang="en-US" sz="2100"/>
              <a:t>Your may use these as templates – that is just fill them in with your own content</a:t>
            </a:r>
          </a:p>
          <a:p>
            <a:pPr lvl="1" eaLnBrk="1" hangingPunct="1"/>
            <a:r>
              <a:rPr lang="en-US" altLang="en-US" sz="2100"/>
              <a:t>You may build your own from scratch – just make sure that this information is covered in your presentation.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155C5CC9-0406-DF46-B037-EA1C2A03F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Tips on Presentation Slides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5053ED79-F29B-814B-B161-C16A2331C3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It must answer the following questions:</a:t>
            </a:r>
          </a:p>
          <a:p>
            <a:pPr lvl="1"/>
            <a:r>
              <a:rPr lang="en-US" altLang="en-US"/>
              <a:t>What are you doing in this project?</a:t>
            </a:r>
          </a:p>
          <a:p>
            <a:pPr lvl="1"/>
            <a:r>
              <a:rPr lang="en-US" altLang="en-US"/>
              <a:t>Why is it important to do? </a:t>
            </a:r>
          </a:p>
          <a:p>
            <a:pPr lvl="1"/>
            <a:r>
              <a:rPr lang="en-US" altLang="en-US"/>
              <a:t>Why is it important to do?</a:t>
            </a:r>
          </a:p>
          <a:p>
            <a:pPr lvl="1"/>
            <a:r>
              <a:rPr lang="en-US" altLang="en-US"/>
              <a:t>How are you progressing?</a:t>
            </a:r>
          </a:p>
          <a:p>
            <a:pPr lvl="1"/>
            <a:r>
              <a:rPr lang="en-US" altLang="en-US"/>
              <a:t>What are your expected contributions?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6022FDA2-6271-FA40-B3C8-E5CA4733D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Tips on Presentation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71D2BB2E-F723-BB46-AC67-30DB422E0E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Never read from slides or from your notes. Prepare by practicing as many times as you can </a:t>
            </a:r>
          </a:p>
          <a:p>
            <a:r>
              <a:rPr lang="en-US" altLang="en-US" sz="2000"/>
              <a:t>Check out the room and the equipment beforehand </a:t>
            </a:r>
          </a:p>
          <a:p>
            <a:r>
              <a:rPr lang="en-US" altLang="en-US" sz="2000"/>
              <a:t>Be confident. Remember, you are the foremost expert on your own project/research </a:t>
            </a:r>
          </a:p>
          <a:p>
            <a:r>
              <a:rPr lang="en-US" altLang="en-US" sz="2000"/>
              <a:t>Speak clearly and loud enough. Modulate your voice Look at your audience and make eye contact. </a:t>
            </a:r>
          </a:p>
          <a:p>
            <a:r>
              <a:rPr lang="en-US" altLang="en-US" sz="2000"/>
              <a:t>Watch for audience’s non-verbal feedback and adjust your delivery </a:t>
            </a:r>
          </a:p>
          <a:p>
            <a:r>
              <a:rPr lang="en-US" altLang="en-US" sz="2000"/>
              <a:t>Always carry a backup presentation file on a USB or through email/cloud </a:t>
            </a:r>
          </a:p>
          <a:p>
            <a:endParaRPr lang="en-US" alt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CCED5BC-DDE3-684F-89BE-750002A0D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z="3200"/>
              <a:t>Product Overview</a:t>
            </a:r>
            <a:br>
              <a:rPr lang="en-US" altLang="en-US" sz="3200"/>
            </a:br>
            <a:r>
              <a:rPr lang="en-US" altLang="en-US" sz="3200"/>
              <a:t> </a:t>
            </a:r>
            <a:r>
              <a:rPr lang="en-US" altLang="en-US" sz="3200" i="1"/>
              <a:t>The problem it addresses</a:t>
            </a:r>
            <a:r>
              <a:rPr lang="en-US" altLang="en-US" sz="3200"/>
              <a:t> 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8775308-1D09-844F-BFCC-28D170D55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Gas prices may vary between different stations</a:t>
            </a:r>
          </a:p>
          <a:p>
            <a:pPr eaLnBrk="1" hangingPunct="1"/>
            <a:r>
              <a:rPr lang="en-US" altLang="en-US"/>
              <a:t>Drivers want to know where the least expensive gas will be along a route</a:t>
            </a:r>
          </a:p>
          <a:p>
            <a:pPr eaLnBrk="1" hangingPunct="1"/>
            <a:r>
              <a:rPr lang="en-US" altLang="en-US"/>
              <a:t>Product X shows a list of gas stations within a mile of a planned route, ordered by current gas prices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9CED84B8-E273-9941-94F2-953051A26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z="3200"/>
              <a:t>Background - </a:t>
            </a:r>
            <a:r>
              <a:rPr lang="en-US" altLang="en-US" sz="3200" i="1"/>
              <a:t>give some information about why your product is needed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276740E-E9D4-E943-B665-F2EE8B780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Recent Oregonian article:</a:t>
            </a:r>
          </a:p>
          <a:p>
            <a:pPr lvl="1" eaLnBrk="1" hangingPunct="1"/>
            <a:r>
              <a:rPr lang="en-US" altLang="en-US"/>
              <a:t>Gas prices varied between $2.05 and $1.95 per gallon of regular</a:t>
            </a:r>
          </a:p>
          <a:p>
            <a:pPr eaLnBrk="1" hangingPunct="1"/>
            <a:r>
              <a:rPr lang="en-US" altLang="en-US"/>
              <a:t>Drivers may find a cheaper station down the road after getting a fill-up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F0F46A9B-899A-8942-8F50-F1914105F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1625"/>
            <a:ext cx="8077200" cy="1143000"/>
          </a:xfrm>
        </p:spPr>
        <p:txBody>
          <a:bodyPr/>
          <a:lstStyle/>
          <a:p>
            <a:pPr algn="r" eaLnBrk="1" hangingPunct="1"/>
            <a:r>
              <a:rPr lang="en-US" altLang="en-US"/>
              <a:t>Who is your audience for the product? 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A1E44E1-0BC8-3947-9707-DF55FCA25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Drivers who plan on taking a pre-defined route</a:t>
            </a:r>
          </a:p>
          <a:p>
            <a:pPr eaLnBrk="1" hangingPunct="1"/>
            <a:r>
              <a:rPr lang="en-US" altLang="en-US"/>
              <a:t>Have a WAP-enabled cell phone</a:t>
            </a:r>
          </a:p>
          <a:p>
            <a:pPr eaLnBrk="1" hangingPunct="1"/>
            <a:r>
              <a:rPr lang="en-US" altLang="en-US"/>
              <a:t>Will be traveling within the metro area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FC9962A9-B79E-E44B-B392-C370AE59C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65125"/>
            <a:ext cx="8039100" cy="985838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What are their characteristics? </a:t>
            </a:r>
            <a:br>
              <a:rPr lang="en-US" altLang="en-US" sz="3200"/>
            </a:br>
            <a:r>
              <a:rPr lang="en-US" altLang="en-US" sz="3200" i="1"/>
              <a:t>what do we know about them?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E71C3459-6B54-E646-8E9F-124FAC69F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 least 250,000 registered car owners - drive 100,000 miles a day</a:t>
            </a:r>
          </a:p>
          <a:p>
            <a:pPr eaLnBrk="1" hangingPunct="1"/>
            <a:r>
              <a:rPr lang="en-US" altLang="en-US"/>
              <a:t>Over half between 25 and 35 years of age</a:t>
            </a:r>
          </a:p>
          <a:p>
            <a:pPr eaLnBrk="1" hangingPunct="1"/>
            <a:r>
              <a:rPr lang="en-US" altLang="en-US"/>
              <a:t>Most have a computer at home</a:t>
            </a:r>
          </a:p>
          <a:p>
            <a:pPr eaLnBrk="1" hangingPunct="1"/>
            <a:r>
              <a:rPr lang="en-US" altLang="en-US"/>
              <a:t>Most common kind of cell phone is a Nokia ABC - only 25% pay for WAP service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9C8D54CD-2D04-6342-A134-14A7451D7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8683625" cy="1143000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Your Product – </a:t>
            </a:r>
            <a:r>
              <a:rPr lang="en-US" altLang="en-US" sz="3200" i="1"/>
              <a:t>you may have this summary slide and a separate slide for each feature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0DA7A920-B847-974F-A013-9AD4DF25F49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5259387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Features</a:t>
            </a:r>
          </a:p>
          <a:p>
            <a:pPr lvl="1" eaLnBrk="1" hangingPunct="1"/>
            <a:r>
              <a:rPr lang="en-US" altLang="en-US" sz="2400"/>
              <a:t>Feature 1 – enter trip route  </a:t>
            </a:r>
          </a:p>
          <a:p>
            <a:pPr lvl="1" eaLnBrk="1" hangingPunct="1"/>
            <a:r>
              <a:rPr lang="en-US" altLang="en-US" sz="2400"/>
              <a:t>Feature 2 – show list of stations within a mile of route</a:t>
            </a:r>
          </a:p>
          <a:p>
            <a:pPr lvl="1" eaLnBrk="1" hangingPunct="1"/>
            <a:r>
              <a:rPr lang="en-US" altLang="en-US" sz="2400"/>
              <a:t>Feature 3 – order station list by price or distance from route</a:t>
            </a:r>
          </a:p>
          <a:p>
            <a:pPr lvl="1" eaLnBrk="1" hangingPunct="1"/>
            <a:r>
              <a:rPr lang="en-US" altLang="en-US" sz="2400"/>
              <a:t>Feature 4 – another cool function</a:t>
            </a:r>
          </a:p>
        </p:txBody>
      </p:sp>
      <p:pic>
        <p:nvPicPr>
          <p:cNvPr id="20483" name="Picture 5" descr="rps_game_start">
            <a:extLst>
              <a:ext uri="{FF2B5EF4-FFF2-40B4-BE49-F238E27FC236}">
                <a16:creationId xmlns:a16="http://schemas.microsoft.com/office/drawing/2014/main" id="{332844B1-D3FC-3F41-A954-BD40AB27213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1752600"/>
            <a:ext cx="2197100" cy="4649788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AC068010-D0C8-B64F-B501-9DA3E8077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8683625" cy="1143000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Feature 1 – </a:t>
            </a:r>
            <a:r>
              <a:rPr lang="en-US" altLang="en-US" sz="3200" i="1"/>
              <a:t>you may have a</a:t>
            </a:r>
            <a:br>
              <a:rPr lang="en-US" altLang="en-US" sz="3200" i="1"/>
            </a:br>
            <a:r>
              <a:rPr lang="en-US" altLang="en-US" sz="3200" i="1"/>
              <a:t>separate slide for each feature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2D98475A-E638-7246-90D4-1DB58E1FB47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725987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This feature is shown using the screen capture (use Alt-PrtScr to capture a screen image) and explained within the context of the “typical user” </a:t>
            </a:r>
            <a:endParaRPr lang="en-US" altLang="en-US" sz="3200"/>
          </a:p>
        </p:txBody>
      </p:sp>
      <p:pic>
        <p:nvPicPr>
          <p:cNvPr id="21507" name="Picture 4" descr="rps_game_start">
            <a:extLst>
              <a:ext uri="{FF2B5EF4-FFF2-40B4-BE49-F238E27FC236}">
                <a16:creationId xmlns:a16="http://schemas.microsoft.com/office/drawing/2014/main" id="{6AE6F431-11B8-BC47-9979-CCC3FE052BB6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676400"/>
            <a:ext cx="2197100" cy="4649788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71342C7B-3CDC-7543-98A6-CD1F78BC0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8683625" cy="1143000"/>
          </a:xfrm>
        </p:spPr>
        <p:txBody>
          <a:bodyPr/>
          <a:lstStyle/>
          <a:p>
            <a:pPr algn="r" eaLnBrk="1" hangingPunct="1"/>
            <a:r>
              <a:rPr lang="en-US" altLang="en-US" sz="3200"/>
              <a:t>Feature 2 – </a:t>
            </a:r>
            <a:r>
              <a:rPr lang="en-US" altLang="en-US" sz="3200" i="1"/>
              <a:t>you may have a</a:t>
            </a:r>
            <a:br>
              <a:rPr lang="en-US" altLang="en-US" sz="3200" i="1"/>
            </a:br>
            <a:r>
              <a:rPr lang="en-US" altLang="en-US" sz="3200" i="1"/>
              <a:t>separate slide for each feature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CB833DF6-8D92-CC4B-A961-E35CB9E6697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4725987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This feature is shown using the screen capture (use Alt-PrtScr to capture a screen image) and explained within the context of the “typical user” </a:t>
            </a:r>
            <a:endParaRPr lang="en-US" altLang="en-US" sz="3200"/>
          </a:p>
        </p:txBody>
      </p:sp>
      <p:pic>
        <p:nvPicPr>
          <p:cNvPr id="22531" name="Picture 4" descr="rps_game_start">
            <a:extLst>
              <a:ext uri="{FF2B5EF4-FFF2-40B4-BE49-F238E27FC236}">
                <a16:creationId xmlns:a16="http://schemas.microsoft.com/office/drawing/2014/main" id="{13C5026A-C798-5C4B-82BB-CBCB6C3127B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676400"/>
            <a:ext cx="2197100" cy="464978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876</Words>
  <Application>Microsoft Macintosh PowerPoint</Application>
  <PresentationFormat>On-screen Show 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Verdana</vt:lpstr>
      <vt:lpstr>Arial</vt:lpstr>
      <vt:lpstr>Wingdings</vt:lpstr>
      <vt:lpstr>Calibri</vt:lpstr>
      <vt:lpstr>Palatino Linotype</vt:lpstr>
      <vt:lpstr>Eclipse</vt:lpstr>
      <vt:lpstr>Project Presentation “the name of your project” “the name of your supervisor” “Group ID”</vt:lpstr>
      <vt:lpstr>Sample Slides</vt:lpstr>
      <vt:lpstr>Product Overview  The problem it addresses </vt:lpstr>
      <vt:lpstr>Background - give some information about why your product is needed</vt:lpstr>
      <vt:lpstr>Who is your audience for the product? </vt:lpstr>
      <vt:lpstr>What are their characteristics?  what do we know about them?</vt:lpstr>
      <vt:lpstr>Your Product – you may have this summary slide and a separate slide for each feature</vt:lpstr>
      <vt:lpstr>Feature 1 – you may have a separate slide for each feature</vt:lpstr>
      <vt:lpstr>Feature 2 – you may have a separate slide for each feature</vt:lpstr>
      <vt:lpstr>Feature 3 – you may have a separate slide for each feature</vt:lpstr>
      <vt:lpstr>Feature 4 – you may have a separate slide for each feature</vt:lpstr>
      <vt:lpstr>Product Demo</vt:lpstr>
      <vt:lpstr>The Architecture of the System </vt:lpstr>
      <vt:lpstr>Customer Feedback</vt:lpstr>
      <vt:lpstr>The Process</vt:lpstr>
      <vt:lpstr>Show Your Schedule go to http://office.microsoft.com/en-us/templates/default.aspx</vt:lpstr>
      <vt:lpstr>Additional enhancements - additional enhancements that could be made? </vt:lpstr>
      <vt:lpstr>Project Dynamics -How did your team divide up the work? </vt:lpstr>
      <vt:lpstr>Lesson Learned</vt:lpstr>
      <vt:lpstr>Some Tips on Presentation Slides</vt:lpstr>
      <vt:lpstr>Some Tips on Presentation</vt:lpstr>
    </vt:vector>
  </TitlesOfParts>
  <Manager>W. Harrison</Manager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CS487/488 Final Presentation</dc:title>
  <dc:subject>Capstone</dc:subject>
  <dc:creator>Your Name</dc:creator>
  <cp:lastModifiedBy>Mahfuzur Rahman</cp:lastModifiedBy>
  <cp:revision>57</cp:revision>
  <dcterms:created xsi:type="dcterms:W3CDTF">2004-07-31T17:55:05Z</dcterms:created>
  <dcterms:modified xsi:type="dcterms:W3CDTF">2019-04-04T19:06:36Z</dcterms:modified>
  <cp:category>Portland State University Capstone</cp:category>
</cp:coreProperties>
</file>